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0" r:id="rId2"/>
    <p:sldId id="259" r:id="rId3"/>
    <p:sldId id="261" r:id="rId4"/>
    <p:sldId id="262" r:id="rId5"/>
    <p:sldId id="256" r:id="rId6"/>
    <p:sldId id="257" r:id="rId7"/>
    <p:sldId id="258" r:id="rId8"/>
    <p:sldId id="264" r:id="rId9"/>
    <p:sldId id="265" r:id="rId10"/>
  </p:sldIdLst>
  <p:sldSz cx="12192000" cy="6858000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99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4292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542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1970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281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833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19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640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8852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436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4385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DD8FBA-D01E-42A4-B3FC-B4B37C93D613}" type="datetimeFigureOut">
              <a:rPr lang="hr-HR" smtClean="0"/>
              <a:t>01.02.2022.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B5DBC8-727E-4841-9716-F2F969CBE2B7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20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6" y="273966"/>
            <a:ext cx="2199135" cy="105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3" y="1897748"/>
            <a:ext cx="3588936" cy="1514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8875" y="5429956"/>
            <a:ext cx="2066730" cy="7893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457200">
              <a:defRPr/>
            </a:pPr>
            <a:r>
              <a:rPr lang="en-GB" sz="1600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</a:rPr>
              <a:t>46TH ASECAP Study &amp; Information Days </a:t>
            </a:r>
          </a:p>
          <a:p>
            <a:pPr defTabSz="457200">
              <a:defRPr/>
            </a:pPr>
            <a:r>
              <a:rPr lang="en-GB" sz="1400" i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</a:rPr>
              <a:t>Ljubljana, 6-8 June 2018</a:t>
            </a:r>
            <a:endParaRPr kumimoji="0" lang="en-GB" sz="1400" i="1" u="none" strike="noStrike" kern="0" cap="none" spc="0" normalizeH="0" baseline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uLnTx/>
              <a:uFillTx/>
              <a:latin typeface="Calibri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0816D14-A8B2-4C42-A780-D6D24DAB8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49" y="356420"/>
            <a:ext cx="946481" cy="674073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95917A9-748F-46A0-8FBF-FAC15298ED80}"/>
              </a:ext>
            </a:extLst>
          </p:cNvPr>
          <p:cNvSpPr/>
          <p:nvPr/>
        </p:nvSpPr>
        <p:spPr>
          <a:xfrm>
            <a:off x="9455492" y="6106701"/>
            <a:ext cx="189666" cy="7868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457200">
              <a:defRPr/>
            </a:pPr>
            <a:endParaRPr kumimoji="0" lang="hr-HR" sz="1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26D8CAE-5277-448F-A87C-61DAA164D45C}"/>
              </a:ext>
            </a:extLst>
          </p:cNvPr>
          <p:cNvSpPr/>
          <p:nvPr/>
        </p:nvSpPr>
        <p:spPr>
          <a:xfrm>
            <a:off x="2054577" y="4188130"/>
            <a:ext cx="8398933" cy="105923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>
              <a:spcAft>
                <a:spcPts val="600"/>
              </a:spcAft>
              <a:defRPr/>
            </a:pPr>
            <a:r>
              <a:rPr lang="en-GB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DRONES – </a:t>
            </a:r>
            <a:r>
              <a:rPr lang="hr-HR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AN </a:t>
            </a:r>
            <a:r>
              <a:rPr lang="en-GB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ADDITIONAL SAFETY MEASURE ON THE ISTRIAN Y MOTORWAY</a:t>
            </a:r>
          </a:p>
          <a:p>
            <a:pPr algn="ctr" defTabSz="457200">
              <a:spcAft>
                <a:spcPts val="600"/>
              </a:spcAft>
              <a:defRPr/>
            </a:pPr>
            <a:r>
              <a:rPr lang="en-GB" b="1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Bina-</a:t>
            </a:r>
            <a:r>
              <a:rPr lang="en-GB" b="1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Istra</a:t>
            </a:r>
            <a:r>
              <a:rPr lang="en-GB" b="1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 Operation and Maintenance</a:t>
            </a:r>
            <a:endParaRPr lang="hr-HR" b="1" i="1" kern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  <a:p>
            <a:pPr algn="ctr" defTabSz="457200">
              <a:spcAft>
                <a:spcPts val="600"/>
              </a:spcAft>
              <a:defRPr/>
            </a:pPr>
            <a:r>
              <a:rPr lang="en-GB" b="1" i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Christian </a:t>
            </a:r>
            <a:r>
              <a:rPr lang="en-GB" b="1" i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Santaleza</a:t>
            </a:r>
            <a:endParaRPr lang="en-GB" b="1" i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defTabSz="457200">
              <a:spcAft>
                <a:spcPts val="600"/>
              </a:spcAft>
              <a:defRPr/>
            </a:pPr>
            <a:endParaRPr kumimoji="0" lang="en-GB" b="1" i="1" u="none" strike="noStrike" kern="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26" name="Picture 2" descr="http://www.asecapdays.com/images/2018/Logo-AD-2018.jpg">
            <a:extLst>
              <a:ext uri="{FF2B5EF4-FFF2-40B4-BE49-F238E27FC236}">
                <a16:creationId xmlns:a16="http://schemas.microsoft.com/office/drawing/2014/main" id="{5C97100E-A2CC-4A6C-A5C7-C592BB114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227" y="5447269"/>
            <a:ext cx="800648" cy="7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88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49" y="356420"/>
            <a:ext cx="946481" cy="67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7" y="273966"/>
            <a:ext cx="1570664" cy="75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21" y="5589271"/>
            <a:ext cx="1631138" cy="688136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760550" y="221038"/>
            <a:ext cx="3194729" cy="406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ISTRIAN Y MOTORWAY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7D0934F-7D45-49B8-937F-09343FA1F155}"/>
              </a:ext>
            </a:extLst>
          </p:cNvPr>
          <p:cNvGrpSpPr/>
          <p:nvPr/>
        </p:nvGrpSpPr>
        <p:grpSpPr>
          <a:xfrm>
            <a:off x="1782769" y="4612190"/>
            <a:ext cx="8207898" cy="1680677"/>
            <a:chOff x="1782769" y="4612190"/>
            <a:chExt cx="8207898" cy="1680677"/>
          </a:xfrm>
        </p:grpSpPr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1782769" y="4612190"/>
              <a:ext cx="5273293" cy="1680677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 km motorway</a:t>
              </a:r>
              <a:r>
                <a:rPr lang="en-GB" sz="1600" b="1" dirty="0">
                  <a:solidFill>
                    <a:srgbClr val="008000"/>
                  </a:solidFill>
                  <a:latin typeface="Calibri"/>
                </a:rPr>
                <a:t> +</a:t>
              </a: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50 km semi-motorway </a:t>
              </a:r>
            </a:p>
            <a:p>
              <a:pPr marL="182563" lvl="0" indent="-182563" algn="just">
                <a:spcBef>
                  <a:spcPts val="1200"/>
                </a:spcBef>
                <a:defRPr/>
              </a:pPr>
              <a:r>
                <a:rPr kumimoji="0" lang="en-GB" sz="1600" b="1" i="0" u="none" strike="noStrike" kern="1200" cap="none" spc="0" normalizeH="0" baseline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Učka</a:t>
              </a: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tunnel  (</a:t>
              </a:r>
              <a:r>
                <a:rPr lang="en-GB" sz="1600" b="1" dirty="0">
                  <a:solidFill>
                    <a:srgbClr val="008000"/>
                  </a:solidFill>
                </a:rPr>
                <a:t>total length &gt;5 km, bi-directional </a:t>
              </a: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tunnel) </a:t>
              </a:r>
            </a:p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136 structures, total length 9.35 km </a:t>
              </a:r>
            </a:p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Closed toll system operation with 108 lanes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23013" y="4855659"/>
              <a:ext cx="19676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GB" sz="2000" dirty="0">
                  <a:solidFill>
                    <a:srgbClr val="008000"/>
                  </a:solidFill>
                </a:rPr>
                <a:t>Total investment value =</a:t>
              </a:r>
            </a:p>
            <a:p>
              <a:pPr marL="0" lvl="1" algn="ctr"/>
              <a:r>
                <a:rPr lang="en-GB" sz="2000" dirty="0">
                  <a:solidFill>
                    <a:srgbClr val="008000"/>
                  </a:solidFill>
                </a:rPr>
                <a:t>800  million €</a:t>
              </a:r>
              <a:endParaRPr lang="en-GB" dirty="0">
                <a:solidFill>
                  <a:srgbClr val="008000"/>
                </a:solidFill>
              </a:endParaRPr>
            </a:p>
          </p:txBody>
        </p:sp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A8412C1F-F7C2-41AB-A2C3-383035228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68000"/>
            </a:blip>
            <a:stretch>
              <a:fillRect/>
            </a:stretch>
          </p:blipFill>
          <p:spPr>
            <a:xfrm rot="10800000" flipV="1">
              <a:off x="6829778" y="4644529"/>
              <a:ext cx="1477344" cy="1477344"/>
            </a:xfrm>
            <a:prstGeom prst="rect">
              <a:avLst/>
            </a:prstGeom>
          </p:spPr>
        </p:pic>
      </p:grpSp>
      <p:pic>
        <p:nvPicPr>
          <p:cNvPr id="8" name="panorama">
            <a:hlinkClick r:id="" action="ppaction://media"/>
            <a:extLst>
              <a:ext uri="{FF2B5EF4-FFF2-40B4-BE49-F238E27FC236}">
                <a16:creationId xmlns:a16="http://schemas.microsoft.com/office/drawing/2014/main" id="{B7FBF8B3-EE7F-426D-A380-276BB52FF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079490"/>
            <a:ext cx="12192000" cy="31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49" y="356420"/>
            <a:ext cx="946481" cy="67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7" y="273966"/>
            <a:ext cx="1570664" cy="75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21" y="5589271"/>
            <a:ext cx="1631138" cy="688136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760550" y="221038"/>
            <a:ext cx="3194729" cy="406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ISTRIAN Y MOTORWAY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59D1DF99-38DE-4CB9-8A46-60AA36BA75D7}"/>
              </a:ext>
            </a:extLst>
          </p:cNvPr>
          <p:cNvGrpSpPr/>
          <p:nvPr/>
        </p:nvGrpSpPr>
        <p:grpSpPr>
          <a:xfrm>
            <a:off x="2399100" y="4775387"/>
            <a:ext cx="7772188" cy="1220784"/>
            <a:chOff x="2399100" y="4775387"/>
            <a:chExt cx="7772188" cy="1220784"/>
          </a:xfrm>
        </p:grpSpPr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2399100" y="4775387"/>
              <a:ext cx="4283975" cy="1220784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GB" sz="1600" b="1" dirty="0">
                  <a:solidFill>
                    <a:srgbClr val="008000"/>
                  </a:solidFill>
                  <a:latin typeface="Calibri"/>
                </a:rPr>
                <a:t>AADT of </a:t>
              </a: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 24,000 vehicles</a:t>
              </a:r>
            </a:p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GB" sz="1600" b="1" dirty="0">
                  <a:solidFill>
                    <a:srgbClr val="008000"/>
                  </a:solidFill>
                  <a:latin typeface="Calibri"/>
                </a:rPr>
                <a:t>Peak day traffic of 70,000 vehicles</a:t>
              </a: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 </a:t>
              </a:r>
            </a:p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GB" sz="1600" b="1" dirty="0">
                  <a:solidFill>
                    <a:srgbClr val="008000"/>
                  </a:solidFill>
                  <a:latin typeface="Calibri"/>
                </a:rPr>
                <a:t>40% tourist-related traffic volume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lang="en-GB" sz="1600" b="1" dirty="0">
                <a:solidFill>
                  <a:sysClr val="windowText" lastClr="000000"/>
                </a:solidFill>
                <a:latin typeface="Calibri"/>
              </a:endParaRPr>
            </a:p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n-GB" sz="1600" b="1" dirty="0">
                <a:solidFill>
                  <a:sysClr val="windowText" lastClr="000000"/>
                </a:solidFill>
                <a:latin typeface="Calibri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GB" sz="160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GB" sz="1600" b="1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4441" y="4962832"/>
              <a:ext cx="21368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GB" sz="2000" dirty="0">
                  <a:solidFill>
                    <a:srgbClr val="008000"/>
                  </a:solidFill>
                </a:rPr>
                <a:t>10 million vehicles per year</a:t>
              </a:r>
              <a:endParaRPr lang="en-GB" sz="1200" dirty="0">
                <a:solidFill>
                  <a:srgbClr val="008000"/>
                </a:solidFill>
              </a:endParaRP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4A44BC7A-4697-4097-9CD0-B560E6D66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68000"/>
            </a:blip>
            <a:stretch>
              <a:fillRect/>
            </a:stretch>
          </p:blipFill>
          <p:spPr>
            <a:xfrm rot="10800000">
              <a:off x="6749689" y="4775387"/>
              <a:ext cx="1087852" cy="1087852"/>
            </a:xfrm>
            <a:prstGeom prst="rect">
              <a:avLst/>
            </a:prstGeom>
          </p:spPr>
        </p:pic>
      </p:grpSp>
      <p:pic>
        <p:nvPicPr>
          <p:cNvPr id="3" name="panorama">
            <a:hlinkClick r:id="" action="ppaction://media"/>
            <a:extLst>
              <a:ext uri="{FF2B5EF4-FFF2-40B4-BE49-F238E27FC236}">
                <a16:creationId xmlns:a16="http://schemas.microsoft.com/office/drawing/2014/main" id="{5A9EF6FC-0469-4D48-A8C2-91BAE9ABF7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6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061859"/>
            <a:ext cx="12192000" cy="310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9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49" y="356420"/>
            <a:ext cx="946481" cy="67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7" y="273966"/>
            <a:ext cx="1570664" cy="75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21" y="5589271"/>
            <a:ext cx="1631138" cy="688136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760550" y="221038"/>
            <a:ext cx="3194729" cy="406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ISTRIAN Y MOTORWAY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3921A91-035E-4210-9FD1-1F036A92FAF8}"/>
              </a:ext>
            </a:extLst>
          </p:cNvPr>
          <p:cNvGrpSpPr/>
          <p:nvPr/>
        </p:nvGrpSpPr>
        <p:grpSpPr>
          <a:xfrm>
            <a:off x="1205286" y="4481691"/>
            <a:ext cx="8649914" cy="1715909"/>
            <a:chOff x="1205286" y="4481691"/>
            <a:chExt cx="8649914" cy="1715909"/>
          </a:xfrm>
        </p:grpSpPr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1205286" y="4579728"/>
              <a:ext cx="5915377" cy="1617872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GB" sz="1600" b="1" dirty="0">
                  <a:solidFill>
                    <a:srgbClr val="008000"/>
                  </a:solidFill>
                  <a:latin typeface="Calibri"/>
                </a:rPr>
                <a:t>In the last 5 years: </a:t>
              </a:r>
            </a:p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GB" sz="1600" b="1" dirty="0">
                  <a:solidFill>
                    <a:srgbClr val="008000"/>
                  </a:solidFill>
                  <a:latin typeface="Calibri"/>
                </a:rPr>
                <a:t>0 fatalities in the last 4 years on the motorway  </a:t>
              </a:r>
            </a:p>
            <a:p>
              <a:pPr marL="182563" lvl="0" indent="-182563" algn="just">
                <a:spcBef>
                  <a:spcPts val="1200"/>
                </a:spcBef>
                <a:defRPr/>
              </a:pPr>
              <a:r>
                <a:rPr lang="en-GB" sz="1600" b="1" dirty="0">
                  <a:solidFill>
                    <a:srgbClr val="008000"/>
                  </a:solidFill>
                  <a:latin typeface="Calibri"/>
                </a:rPr>
                <a:t>The first motorway</a:t>
              </a:r>
              <a:r>
                <a:rPr lang="en-GB" sz="1600" b="1" dirty="0">
                  <a:solidFill>
                    <a:srgbClr val="008000"/>
                  </a:solidFill>
                </a:rPr>
                <a:t> company in the Adriatic region certified under </a:t>
              </a:r>
              <a:r>
                <a:rPr lang="en-GB" sz="1600" b="1" dirty="0">
                  <a:solidFill>
                    <a:srgbClr val="008000"/>
                  </a:solidFill>
                  <a:latin typeface="Calibri"/>
                </a:rPr>
                <a:t>ISO 39001 Road Traffic Safety Management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lang="en-GB" sz="1600" dirty="0">
                <a:solidFill>
                  <a:sysClr val="windowText" lastClr="000000"/>
                </a:solidFill>
                <a:latin typeface="Calibri"/>
              </a:endParaRPr>
            </a:p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n-GB" sz="1600" dirty="0">
                <a:solidFill>
                  <a:sysClr val="windowText" lastClr="000000"/>
                </a:solidFill>
                <a:latin typeface="Calibri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GB" sz="16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GB" sz="16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60988" y="4932515"/>
              <a:ext cx="139421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GB" sz="2000">
                  <a:solidFill>
                    <a:srgbClr val="008000"/>
                  </a:solidFill>
                </a:rPr>
                <a:t>  EuroRAP </a:t>
              </a:r>
              <a:endParaRPr lang="en-GB" sz="2000">
                <a:solidFill>
                  <a:srgbClr val="FF0000"/>
                </a:solidFill>
              </a:endParaRPr>
            </a:p>
            <a:p>
              <a:pPr marL="0" lvl="1" algn="ctr"/>
              <a:endParaRPr lang="en-GB" sz="2000">
                <a:solidFill>
                  <a:srgbClr val="FF0000"/>
                </a:solidFill>
              </a:endParaRPr>
            </a:p>
            <a:p>
              <a:pPr marL="0" lvl="1" algn="ctr"/>
              <a:endParaRPr lang="en-GB" sz="1200">
                <a:solidFill>
                  <a:srgbClr val="008000"/>
                </a:solidFill>
              </a:endParaRPr>
            </a:p>
          </p:txBody>
        </p:sp>
        <p:sp>
          <p:nvSpPr>
            <p:cNvPr id="10" name="Zvijezda: 5 krakova 9">
              <a:extLst>
                <a:ext uri="{FF2B5EF4-FFF2-40B4-BE49-F238E27FC236}">
                  <a16:creationId xmlns:a16="http://schemas.microsoft.com/office/drawing/2014/main" id="{CCF858C1-7CD7-4029-AAD4-E75DAEEF2A47}"/>
                </a:ext>
              </a:extLst>
            </p:cNvPr>
            <p:cNvSpPr/>
            <p:nvPr/>
          </p:nvSpPr>
          <p:spPr>
            <a:xfrm flipH="1">
              <a:off x="8777374" y="5313043"/>
              <a:ext cx="235546" cy="23252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vijezda: 5 krakova 10">
              <a:extLst>
                <a:ext uri="{FF2B5EF4-FFF2-40B4-BE49-F238E27FC236}">
                  <a16:creationId xmlns:a16="http://schemas.microsoft.com/office/drawing/2014/main" id="{C65D7363-2E8D-41B7-BFC7-26AE07C32FE4}"/>
                </a:ext>
              </a:extLst>
            </p:cNvPr>
            <p:cNvSpPr/>
            <p:nvPr/>
          </p:nvSpPr>
          <p:spPr>
            <a:xfrm flipH="1">
              <a:off x="9012920" y="5310017"/>
              <a:ext cx="235546" cy="235546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vijezda: 5 krakova 11">
              <a:extLst>
                <a:ext uri="{FF2B5EF4-FFF2-40B4-BE49-F238E27FC236}">
                  <a16:creationId xmlns:a16="http://schemas.microsoft.com/office/drawing/2014/main" id="{D228A77C-F96F-4B0B-A329-3E30FF58B851}"/>
                </a:ext>
              </a:extLst>
            </p:cNvPr>
            <p:cNvSpPr/>
            <p:nvPr/>
          </p:nvSpPr>
          <p:spPr>
            <a:xfrm flipH="1">
              <a:off x="9229282" y="5310017"/>
              <a:ext cx="235546" cy="235546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vijezda: 5 krakova 12">
              <a:extLst>
                <a:ext uri="{FF2B5EF4-FFF2-40B4-BE49-F238E27FC236}">
                  <a16:creationId xmlns:a16="http://schemas.microsoft.com/office/drawing/2014/main" id="{1DD7AD23-B63C-4F67-B839-F3D144F7BB33}"/>
                </a:ext>
              </a:extLst>
            </p:cNvPr>
            <p:cNvSpPr/>
            <p:nvPr/>
          </p:nvSpPr>
          <p:spPr>
            <a:xfrm flipH="1">
              <a:off x="9445644" y="5310017"/>
              <a:ext cx="235546" cy="235546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6813DF4-0042-4CD6-AE84-336A49D23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68000"/>
            </a:blip>
            <a:stretch>
              <a:fillRect/>
            </a:stretch>
          </p:blipFill>
          <p:spPr>
            <a:xfrm rot="10800000">
              <a:off x="7099455" y="4628443"/>
              <a:ext cx="1460576" cy="1460576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37E12A7C-6C47-41A6-BFE1-2585C67F6F27}"/>
                </a:ext>
              </a:extLst>
            </p:cNvPr>
            <p:cNvSpPr txBox="1">
              <a:spLocks/>
            </p:cNvSpPr>
            <p:nvPr/>
          </p:nvSpPr>
          <p:spPr>
            <a:xfrm>
              <a:off x="3123663" y="4481691"/>
              <a:ext cx="2104351" cy="507270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>
                <a:spcBef>
                  <a:spcPts val="0"/>
                </a:spcBef>
                <a:buNone/>
                <a:defRPr/>
              </a:pPr>
              <a:r>
                <a:rPr lang="en-GB" sz="1600" b="1" dirty="0">
                  <a:solidFill>
                    <a:srgbClr val="008000"/>
                  </a:solidFill>
                </a:rPr>
                <a:t>+22.0% traffic volume</a:t>
              </a:r>
            </a:p>
            <a:p>
              <a:pPr marL="0" lvl="0" indent="0" algn="just">
                <a:spcBef>
                  <a:spcPts val="0"/>
                </a:spcBef>
                <a:buNone/>
                <a:defRPr/>
              </a:pPr>
              <a:r>
                <a:rPr lang="en-GB" sz="1600" b="1" dirty="0">
                  <a:solidFill>
                    <a:srgbClr val="008000"/>
                  </a:solidFill>
                </a:rPr>
                <a:t>-12.5% road accidents</a:t>
              </a:r>
              <a:endParaRPr lang="en-GB" sz="1600" b="1" dirty="0">
                <a:solidFill>
                  <a:srgbClr val="008000"/>
                </a:solidFill>
                <a:latin typeface="Calibri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lang="en-GB" sz="1600" dirty="0">
                <a:solidFill>
                  <a:sysClr val="windowText" lastClr="000000"/>
                </a:solidFill>
                <a:latin typeface="Calibri"/>
              </a:endParaRPr>
            </a:p>
            <a:p>
              <a:pPr marL="182563" marR="0" lvl="0" indent="-182563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n-GB" sz="1600" dirty="0">
                <a:solidFill>
                  <a:sysClr val="windowText" lastClr="000000"/>
                </a:solidFill>
                <a:latin typeface="Calibri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GB" sz="16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GB" sz="16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anorama">
            <a:hlinkClick r:id="" action="ppaction://media"/>
            <a:extLst>
              <a:ext uri="{FF2B5EF4-FFF2-40B4-BE49-F238E27FC236}">
                <a16:creationId xmlns:a16="http://schemas.microsoft.com/office/drawing/2014/main" id="{91489960-60C1-4882-9268-E69087C6FD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095188"/>
            <a:ext cx="12192000" cy="308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49" y="356420"/>
            <a:ext cx="946481" cy="67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7" y="273966"/>
            <a:ext cx="1570664" cy="75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21" y="5589271"/>
            <a:ext cx="1631138" cy="688136"/>
          </a:xfrm>
          <a:prstGeom prst="rect">
            <a:avLst/>
          </a:prstGeom>
        </p:spPr>
      </p:pic>
      <p:sp>
        <p:nvSpPr>
          <p:cNvPr id="12" name="Espace réservé du texte 1"/>
          <p:cNvSpPr txBox="1">
            <a:spLocks/>
          </p:cNvSpPr>
          <p:nvPr/>
        </p:nvSpPr>
        <p:spPr>
          <a:xfrm>
            <a:off x="1135759" y="1236139"/>
            <a:ext cx="10270674" cy="42551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motorway concessionaires,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one of the top priorities is: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detection of events on their networks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sng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Several possibilities are available: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Video coverage along the entire network			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 of well-equipped and frequent</a:t>
            </a:r>
            <a:r>
              <a:rPr kumimoji="0" lang="en-GB" sz="1600" b="1" i="0" u="none" strike="noStrike" kern="1200" cap="none" spc="0" normalizeH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patrol units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On the Istrian Motorway (BINA ISTRA Concession– Croatia), high level of safety standards: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patrol unit per 50 km long section every 4 hrs (</a:t>
            </a:r>
            <a:r>
              <a:rPr kumimoji="0" lang="en-GB" sz="1600" b="1" i="1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x more frequent than the local legal requirement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A danger persists: 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network status information / no possibility to detect incidents during 4 hrs.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Solution</a:t>
            </a:r>
            <a:r>
              <a:rPr kumimoji="0" lang="en-GB" sz="1600" b="1" i="0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of autopiloted drone to cover the non </a:t>
            </a:r>
            <a:r>
              <a:rPr kumimoji="0" lang="en-GB" sz="1600" b="1" i="0" u="none" strike="noStrike" kern="1200" cap="none" spc="0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surveilled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period. </a:t>
            </a:r>
          </a:p>
          <a:p>
            <a:pPr marL="1371600" marR="0" lvl="3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5298" y="2956986"/>
            <a:ext cx="2590381" cy="34962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expensive measures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399E420D-8799-4C65-A6CB-03910545D2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10800000">
            <a:off x="7901155" y="2852200"/>
            <a:ext cx="576800" cy="5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7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49" y="356420"/>
            <a:ext cx="946481" cy="67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7" y="273966"/>
            <a:ext cx="1570664" cy="75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21" y="5589271"/>
            <a:ext cx="1631138" cy="688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57" y="1117601"/>
            <a:ext cx="8412577" cy="48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16" y="315192"/>
            <a:ext cx="946481" cy="67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7" y="273966"/>
            <a:ext cx="1570664" cy="75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502" y="5705713"/>
            <a:ext cx="1463498" cy="617413"/>
          </a:xfrm>
          <a:prstGeom prst="rect">
            <a:avLst/>
          </a:prstGeom>
        </p:spPr>
      </p:pic>
      <p:sp>
        <p:nvSpPr>
          <p:cNvPr id="8" name="Espace réservé du texte 1"/>
          <p:cNvSpPr txBox="1">
            <a:spLocks/>
          </p:cNvSpPr>
          <p:nvPr/>
        </p:nvSpPr>
        <p:spPr>
          <a:xfrm>
            <a:off x="436103" y="989265"/>
            <a:ext cx="10814786" cy="5020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Our researches and preliminary tests enabled us to find the adequate device: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5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high cost/efficiency ratio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Available for use day and night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Surveillance possible also during unfavourable weather conditions (up to wind speed of 45Km/h, which gives device availability of 87% of time)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sng" strike="noStrike" kern="1200" cap="none" spc="0" normalizeH="0" baseline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Bina </a:t>
            </a:r>
            <a:r>
              <a:rPr lang="en-GB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Istra</a:t>
            </a: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 in-house development of a software interface allowing auto-pilot functions (without human intervention):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5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Predefined itinerary within a</a:t>
            </a:r>
            <a:r>
              <a:rPr kumimoji="0" lang="hr-HR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authorized corridor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Real-time sending of videos to the Control Room (3G network)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Possible commands from Control Room: stationary flight, forward flight, backward flight, zooming etc. along the predefined itinerary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Autonomous landing, charging and taking off, without human intervention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384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16" y="315192"/>
            <a:ext cx="946481" cy="67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7" y="273966"/>
            <a:ext cx="1570664" cy="75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502" y="5705713"/>
            <a:ext cx="1463498" cy="617413"/>
          </a:xfrm>
          <a:prstGeom prst="rect">
            <a:avLst/>
          </a:prstGeom>
        </p:spPr>
      </p:pic>
      <p:sp>
        <p:nvSpPr>
          <p:cNvPr id="8" name="Espace réservé du texte 1"/>
          <p:cNvSpPr txBox="1">
            <a:spLocks/>
          </p:cNvSpPr>
          <p:nvPr/>
        </p:nvSpPr>
        <p:spPr>
          <a:xfrm>
            <a:off x="436103" y="989265"/>
            <a:ext cx="10814786" cy="49440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System compliant with the legal framework: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5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Flying-over zone is within the land plots owned by the Concessionaire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No-fly zones are defined in order to avoid for the drone to fly over the Motorway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 system with demarcation lines/if the line is crossed, emergency landing mode is activated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Procedure of obtaining authorisation for use is ongoing with the civil aviation agency (high possibility of obtaining)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sng" strike="noStrike" kern="1200" cap="none" spc="0" normalizeH="0" baseline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System testing ongoing: 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 results conclusive/implementation planned for </a:t>
            </a:r>
            <a:r>
              <a:rPr lang="hr-HR" sz="1600" b="1" dirty="0">
                <a:solidFill>
                  <a:srgbClr val="008000"/>
                </a:solidFill>
                <a:latin typeface="Calibri"/>
              </a:rPr>
              <a:t>2018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(over a section of </a:t>
            </a:r>
            <a:r>
              <a:rPr lang="en-GB" sz="1600" b="1" dirty="0">
                <a:solidFill>
                  <a:srgbClr val="008000"/>
                </a:solidFill>
                <a:latin typeface="Calibri"/>
              </a:rPr>
              <a:t>30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Km).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investment price confirmed: </a:t>
            </a:r>
            <a:r>
              <a:rPr kumimoji="0" lang="hr-HR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5,</a:t>
            </a:r>
            <a:r>
              <a:rPr kumimoji="0" lang="hr-HR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 Euro. </a:t>
            </a:r>
          </a:p>
          <a:p>
            <a:pPr marR="0" lvl="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System easily transposable: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Longitudinal construction sites (construction of railways, motorway networks,…)</a:t>
            </a:r>
          </a:p>
          <a:p>
            <a:pPr marL="1543050" marR="0" lvl="3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Enables surveillance, monitoring of construction progress, avoids trips within areas which require systematic control for safety and security reasons.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012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16" y="315192"/>
            <a:ext cx="946481" cy="67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7" y="273966"/>
            <a:ext cx="1570664" cy="75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502" y="5705713"/>
            <a:ext cx="1463498" cy="61741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AC610A9-2555-43FB-85B9-263020B1D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3" y="1897748"/>
            <a:ext cx="3588936" cy="1514082"/>
          </a:xfrm>
          <a:prstGeom prst="rect">
            <a:avLst/>
          </a:prstGeom>
        </p:spPr>
      </p:pic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DDCF521F-ED5C-4E9F-9FF0-D8C516946E2E}"/>
              </a:ext>
            </a:extLst>
          </p:cNvPr>
          <p:cNvSpPr txBox="1">
            <a:spLocks/>
          </p:cNvSpPr>
          <p:nvPr/>
        </p:nvSpPr>
        <p:spPr>
          <a:xfrm>
            <a:off x="645465" y="4353352"/>
            <a:ext cx="10814786" cy="11669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r">
              <a:defRPr/>
            </a:pP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Thank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you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for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your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attention</a:t>
            </a:r>
            <a:r>
              <a:rPr lang="hr-HR" sz="1800" dirty="0">
                <a:solidFill>
                  <a:sysClr val="windowText" lastClr="000000"/>
                </a:solidFill>
                <a:latin typeface="Calibri"/>
              </a:rPr>
              <a:t>.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  <a:p>
            <a:pPr marL="171450" marR="0" lvl="0" indent="-17145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00" b="1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380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621</TotalTime>
  <Words>517</Words>
  <Application>Microsoft Office PowerPoint</Application>
  <PresentationFormat>Widescreen</PresentationFormat>
  <Paragraphs>79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 Balde</dc:creator>
  <cp:lastModifiedBy>Ivica Šuran</cp:lastModifiedBy>
  <cp:revision>40</cp:revision>
  <cp:lastPrinted>2018-06-08T09:12:51Z</cp:lastPrinted>
  <dcterms:created xsi:type="dcterms:W3CDTF">2016-09-05T07:19:57Z</dcterms:created>
  <dcterms:modified xsi:type="dcterms:W3CDTF">2022-02-01T11:44:01Z</dcterms:modified>
</cp:coreProperties>
</file>