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59" r:id="rId3"/>
    <p:sldId id="256" r:id="rId4"/>
    <p:sldId id="257" r:id="rId5"/>
    <p:sldId id="258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FBA-D01E-42A4-B3FC-B4B37C93D613}" type="datetimeFigureOut">
              <a:rPr lang="hr-HR" smtClean="0"/>
              <a:t>01.02.2022.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DBC8-727E-4841-9716-F2F969CBE2B7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292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FBA-D01E-42A4-B3FC-B4B37C93D613}" type="datetimeFigureOut">
              <a:rPr lang="hr-HR" smtClean="0"/>
              <a:t>01.02.2022.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DBC8-727E-4841-9716-F2F969CBE2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542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FBA-D01E-42A4-B3FC-B4B37C93D613}" type="datetimeFigureOut">
              <a:rPr lang="hr-HR" smtClean="0"/>
              <a:t>01.02.2022.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DBC8-727E-4841-9716-F2F969CBE2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1970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FBA-D01E-42A4-B3FC-B4B37C93D613}" type="datetimeFigureOut">
              <a:rPr lang="hr-HR" smtClean="0"/>
              <a:t>01.02.2022.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DBC8-727E-4841-9716-F2F969CBE2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281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FBA-D01E-42A4-B3FC-B4B37C93D613}" type="datetimeFigureOut">
              <a:rPr lang="hr-HR" smtClean="0"/>
              <a:t>01.02.2022.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DBC8-727E-4841-9716-F2F969CBE2B7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833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FBA-D01E-42A4-B3FC-B4B37C93D613}" type="datetimeFigureOut">
              <a:rPr lang="hr-HR" smtClean="0"/>
              <a:t>01.02.2022.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DBC8-727E-4841-9716-F2F969CBE2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1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FBA-D01E-42A4-B3FC-B4B37C93D613}" type="datetimeFigureOut">
              <a:rPr lang="hr-HR" smtClean="0"/>
              <a:t>01.02.2022.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DBC8-727E-4841-9716-F2F969CBE2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640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FBA-D01E-42A4-B3FC-B4B37C93D613}" type="datetimeFigureOut">
              <a:rPr lang="hr-HR" smtClean="0"/>
              <a:t>01.02.2022.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DBC8-727E-4841-9716-F2F969CBE2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885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FBA-D01E-42A4-B3FC-B4B37C93D613}" type="datetimeFigureOut">
              <a:rPr lang="hr-HR" smtClean="0"/>
              <a:t>01.02.2022.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DBC8-727E-4841-9716-F2F969CBE2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9DD8FBA-D01E-42A4-B3FC-B4B37C93D613}" type="datetimeFigureOut">
              <a:rPr lang="hr-HR" smtClean="0"/>
              <a:t>01.02.2022.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B5DBC8-727E-4841-9716-F2F969CBE2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436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FBA-D01E-42A4-B3FC-B4B37C93D613}" type="datetimeFigureOut">
              <a:rPr lang="hr-HR" smtClean="0"/>
              <a:t>01.02.2022.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DBC8-727E-4841-9716-F2F969CBE2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438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9DD8FBA-D01E-42A4-B3FC-B4B37C93D613}" type="datetimeFigureOut">
              <a:rPr lang="hr-HR" smtClean="0"/>
              <a:t>01.02.2022.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B5DBC8-727E-4841-9716-F2F969CBE2B7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20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bVFu9HLTJJQ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6" y="273966"/>
            <a:ext cx="2199135" cy="1059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24" y="2211369"/>
            <a:ext cx="5744585" cy="24234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35048" y="5869652"/>
            <a:ext cx="2590381" cy="34962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</a:rPr>
              <a:t>Séminaire</a:t>
            </a:r>
            <a:r>
              <a:rPr kumimoji="0" lang="hr-H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Pôle </a:t>
            </a:r>
            <a:r>
              <a:rPr kumimoji="0" lang="hr-HR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</a:rPr>
              <a:t>Concessions</a:t>
            </a:r>
            <a:r>
              <a:rPr lang="hr-HR" sz="1600" b="1" kern="0" dirty="0">
                <a:latin typeface="Calibri"/>
              </a:rPr>
              <a:t>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400" b="1" i="1" kern="0" dirty="0" err="1">
                <a:latin typeface="Calibri"/>
              </a:rPr>
              <a:t>Montpellier</a:t>
            </a:r>
            <a:r>
              <a:rPr lang="hr-HR" sz="1400" b="1" i="1" kern="0" dirty="0">
                <a:latin typeface="Calibri"/>
              </a:rPr>
              <a:t>, Septembre 2016</a:t>
            </a:r>
            <a:endParaRPr kumimoji="0" lang="hr-HR" sz="1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428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02" y="4345889"/>
            <a:ext cx="3039564" cy="2018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49" y="356420"/>
            <a:ext cx="946481" cy="67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7" y="273966"/>
            <a:ext cx="1570664" cy="756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321" y="5589271"/>
            <a:ext cx="1631138" cy="688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98" y="4336452"/>
            <a:ext cx="3053773" cy="2028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97" y="4336452"/>
            <a:ext cx="3043524" cy="20290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403316" y="4207584"/>
            <a:ext cx="1259321" cy="4242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6008424" y="912135"/>
            <a:ext cx="0" cy="31889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432991" y="957788"/>
            <a:ext cx="4283975" cy="328713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 km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motorway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50 km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semi-motorway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Učka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tunnel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269875" marR="0" lvl="1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bi-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directional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tunnel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269875" marR="0" lvl="1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length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 km, 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136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total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length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9.35 km 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centers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 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room 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Closed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toll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system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108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lanes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Road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tunnel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safety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equipment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760550" y="221038"/>
            <a:ext cx="3194729" cy="4066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ISTRIAN Y MOTORWAY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45711" y="2196804"/>
            <a:ext cx="1662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hr-HR" sz="2000" dirty="0" err="1">
                <a:solidFill>
                  <a:srgbClr val="008000"/>
                </a:solidFill>
              </a:rPr>
              <a:t>Investment</a:t>
            </a:r>
            <a:r>
              <a:rPr lang="hr-HR" sz="2000" dirty="0">
                <a:solidFill>
                  <a:srgbClr val="008000"/>
                </a:solidFill>
              </a:rPr>
              <a:t> </a:t>
            </a:r>
            <a:r>
              <a:rPr lang="hr-HR" sz="2000" dirty="0" err="1">
                <a:solidFill>
                  <a:srgbClr val="008000"/>
                </a:solidFill>
              </a:rPr>
              <a:t>value</a:t>
            </a:r>
            <a:r>
              <a:rPr lang="hr-HR" sz="2000" dirty="0">
                <a:solidFill>
                  <a:srgbClr val="008000"/>
                </a:solidFill>
              </a:rPr>
              <a:t> =</a:t>
            </a:r>
          </a:p>
          <a:p>
            <a:pPr marL="0" lvl="1" algn="ctr"/>
            <a:r>
              <a:rPr lang="hr-HR" sz="2000" dirty="0">
                <a:solidFill>
                  <a:srgbClr val="008000"/>
                </a:solidFill>
              </a:rPr>
              <a:t>800  million €</a:t>
            </a:r>
            <a:endParaRPr lang="hr-HR" dirty="0">
              <a:solidFill>
                <a:srgbClr val="008000"/>
              </a:solidFill>
            </a:endParaRPr>
          </a:p>
        </p:txBody>
      </p:sp>
      <p:sp>
        <p:nvSpPr>
          <p:cNvPr id="29" name="Right Bracket 28"/>
          <p:cNvSpPr/>
          <p:nvPr/>
        </p:nvSpPr>
        <p:spPr>
          <a:xfrm>
            <a:off x="4206240" y="1177290"/>
            <a:ext cx="139471" cy="2658660"/>
          </a:xfrm>
          <a:prstGeom prst="rightBracket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147895" y="1066701"/>
            <a:ext cx="4283975" cy="276691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1600" dirty="0">
                <a:solidFill>
                  <a:srgbClr val="008000"/>
                </a:solidFill>
                <a:latin typeface="Calibri"/>
              </a:rPr>
              <a:t>220 </a:t>
            </a:r>
            <a:r>
              <a:rPr lang="hr-HR" sz="1600" dirty="0" err="1">
                <a:solidFill>
                  <a:srgbClr val="008000"/>
                </a:solidFill>
                <a:latin typeface="Calibri"/>
              </a:rPr>
              <a:t>workers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1600" dirty="0">
                <a:solidFill>
                  <a:srgbClr val="008000"/>
                </a:solidFill>
                <a:latin typeface="Calibri"/>
              </a:rPr>
              <a:t>AADT of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24 500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vehicles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1600" dirty="0">
                <a:solidFill>
                  <a:srgbClr val="008000"/>
                </a:solidFill>
                <a:latin typeface="Calibri"/>
              </a:rPr>
              <a:t>Peak </a:t>
            </a:r>
            <a:r>
              <a:rPr lang="hr-HR" sz="1600" dirty="0" err="1">
                <a:solidFill>
                  <a:srgbClr val="008000"/>
                </a:solidFill>
                <a:latin typeface="Calibri"/>
              </a:rPr>
              <a:t>day</a:t>
            </a:r>
            <a:r>
              <a:rPr lang="hr-HR" sz="1600" dirty="0">
                <a:solidFill>
                  <a:srgbClr val="008000"/>
                </a:solidFill>
                <a:latin typeface="Calibri"/>
              </a:rPr>
              <a:t> </a:t>
            </a:r>
            <a:r>
              <a:rPr lang="hr-HR" sz="1600" dirty="0" err="1">
                <a:solidFill>
                  <a:srgbClr val="008000"/>
                </a:solidFill>
                <a:latin typeface="Calibri"/>
              </a:rPr>
              <a:t>traffic</a:t>
            </a:r>
            <a:r>
              <a:rPr lang="hr-HR" sz="1600" dirty="0">
                <a:solidFill>
                  <a:srgbClr val="008000"/>
                </a:solidFill>
                <a:latin typeface="Calibri"/>
              </a:rPr>
              <a:t> </a:t>
            </a:r>
            <a:r>
              <a:rPr lang="hr-HR" sz="1600" dirty="0" err="1">
                <a:solidFill>
                  <a:srgbClr val="008000"/>
                </a:solidFill>
                <a:latin typeface="Calibri"/>
              </a:rPr>
              <a:t>of</a:t>
            </a:r>
            <a:r>
              <a:rPr lang="hr-HR" sz="1600" dirty="0">
                <a:solidFill>
                  <a:srgbClr val="008000"/>
                </a:solidFill>
                <a:latin typeface="Calibri"/>
              </a:rPr>
              <a:t> 64 000 </a:t>
            </a:r>
            <a:r>
              <a:rPr lang="hr-HR" sz="1600" dirty="0" err="1">
                <a:solidFill>
                  <a:srgbClr val="008000"/>
                </a:solidFill>
                <a:latin typeface="Calibri"/>
              </a:rPr>
              <a:t>vehicles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1600" noProof="0" dirty="0">
                <a:solidFill>
                  <a:srgbClr val="008000"/>
                </a:solidFill>
                <a:latin typeface="Calibri"/>
              </a:rPr>
              <a:t>55 % </a:t>
            </a:r>
            <a:r>
              <a:rPr lang="hr-HR" sz="1600" noProof="0" dirty="0" err="1">
                <a:solidFill>
                  <a:srgbClr val="008000"/>
                </a:solidFill>
                <a:latin typeface="Calibri"/>
              </a:rPr>
              <a:t>of</a:t>
            </a:r>
            <a:r>
              <a:rPr lang="hr-HR" sz="1600" noProof="0" dirty="0">
                <a:solidFill>
                  <a:srgbClr val="008000"/>
                </a:solidFill>
                <a:latin typeface="Calibri"/>
              </a:rPr>
              <a:t> </a:t>
            </a:r>
            <a:r>
              <a:rPr lang="hr-HR" sz="1600" noProof="0" dirty="0" err="1">
                <a:solidFill>
                  <a:srgbClr val="008000"/>
                </a:solidFill>
                <a:latin typeface="Calibri"/>
              </a:rPr>
              <a:t>transaction</a:t>
            </a:r>
            <a:r>
              <a:rPr lang="hr-HR" sz="1600" dirty="0">
                <a:solidFill>
                  <a:srgbClr val="008000"/>
                </a:solidFill>
                <a:latin typeface="Calibri"/>
              </a:rPr>
              <a:t>s </a:t>
            </a:r>
            <a:r>
              <a:rPr lang="hr-HR" sz="1600" dirty="0" err="1">
                <a:solidFill>
                  <a:srgbClr val="008000"/>
                </a:solidFill>
                <a:latin typeface="Calibri"/>
              </a:rPr>
              <a:t>done</a:t>
            </a:r>
            <a:r>
              <a:rPr lang="hr-HR" sz="1600" dirty="0">
                <a:solidFill>
                  <a:srgbClr val="008000"/>
                </a:solidFill>
                <a:latin typeface="Calibri"/>
              </a:rPr>
              <a:t> </a:t>
            </a:r>
            <a:r>
              <a:rPr lang="hr-HR" sz="1600" dirty="0" err="1">
                <a:solidFill>
                  <a:srgbClr val="008000"/>
                </a:solidFill>
                <a:latin typeface="Calibri"/>
              </a:rPr>
              <a:t>in</a:t>
            </a:r>
            <a:r>
              <a:rPr lang="hr-HR" sz="1600" dirty="0">
                <a:solidFill>
                  <a:srgbClr val="008000"/>
                </a:solidFill>
                <a:latin typeface="Calibri"/>
              </a:rPr>
              <a:t> </a:t>
            </a:r>
            <a:r>
              <a:rPr lang="hr-HR" sz="1600" dirty="0" err="1">
                <a:solidFill>
                  <a:srgbClr val="008000"/>
                </a:solidFill>
                <a:latin typeface="Calibri"/>
              </a:rPr>
              <a:t>automatic</a:t>
            </a:r>
            <a:r>
              <a:rPr lang="hr-HR" sz="1600" dirty="0">
                <a:solidFill>
                  <a:srgbClr val="008000"/>
                </a:solidFill>
                <a:latin typeface="Calibri"/>
              </a:rPr>
              <a:t> mode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1600" dirty="0">
                <a:solidFill>
                  <a:srgbClr val="008000"/>
                </a:solidFill>
                <a:latin typeface="Calibri"/>
              </a:rPr>
              <a:t>20 </a:t>
            </a:r>
            <a:r>
              <a:rPr lang="hr-HR" sz="1600" dirty="0" err="1">
                <a:solidFill>
                  <a:srgbClr val="008000"/>
                </a:solidFill>
                <a:latin typeface="Calibri"/>
              </a:rPr>
              <a:t>firemen</a:t>
            </a:r>
            <a:r>
              <a:rPr lang="hr-HR" sz="1600" dirty="0">
                <a:solidFill>
                  <a:srgbClr val="008000"/>
                </a:solidFill>
                <a:latin typeface="Calibri"/>
              </a:rPr>
              <a:t> for </a:t>
            </a:r>
            <a:r>
              <a:rPr lang="hr-HR" sz="1600" dirty="0" err="1">
                <a:solidFill>
                  <a:srgbClr val="008000"/>
                </a:solidFill>
                <a:latin typeface="Calibri"/>
              </a:rPr>
              <a:t>the</a:t>
            </a:r>
            <a:r>
              <a:rPr lang="hr-HR" sz="1600" dirty="0">
                <a:solidFill>
                  <a:srgbClr val="008000"/>
                </a:solidFill>
                <a:latin typeface="Calibri"/>
              </a:rPr>
              <a:t> </a:t>
            </a:r>
            <a:r>
              <a:rPr lang="hr-HR" sz="1600" dirty="0" err="1">
                <a:solidFill>
                  <a:srgbClr val="008000"/>
                </a:solidFill>
                <a:latin typeface="Calibri"/>
              </a:rPr>
              <a:t>tunnel</a:t>
            </a:r>
            <a:r>
              <a:rPr lang="hr-HR" sz="1600" dirty="0">
                <a:solidFill>
                  <a:srgbClr val="008000"/>
                </a:solidFill>
                <a:latin typeface="Calibri"/>
              </a:rPr>
              <a:t> </a:t>
            </a:r>
            <a:r>
              <a:rPr lang="hr-HR" sz="1600" dirty="0" err="1">
                <a:solidFill>
                  <a:srgbClr val="008000"/>
                </a:solidFill>
                <a:latin typeface="Calibri"/>
              </a:rPr>
              <a:t>safety</a:t>
            </a:r>
            <a:endParaRPr lang="hr-HR" sz="1600" dirty="0">
              <a:solidFill>
                <a:srgbClr val="008000"/>
              </a:solidFill>
              <a:latin typeface="Calibri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1600" dirty="0">
                <a:solidFill>
                  <a:srgbClr val="008000"/>
                </a:solidFill>
                <a:latin typeface="Calibri"/>
              </a:rPr>
              <a:t>5 000 assistance/interventions on road by year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1600" dirty="0">
                <a:solidFill>
                  <a:srgbClr val="008000"/>
                </a:solidFill>
              </a:rPr>
              <a:t>O&amp;M yerly cost 51 300 € per Km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r-HR" sz="1600" dirty="0">
              <a:solidFill>
                <a:srgbClr val="008000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hr-HR" sz="1600" dirty="0">
              <a:solidFill>
                <a:sysClr val="windowText" lastClr="000000"/>
              </a:solidFill>
              <a:latin typeface="Calibri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r-HR" sz="16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529287" y="2146564"/>
            <a:ext cx="1662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hr-HR" sz="2000" dirty="0">
                <a:solidFill>
                  <a:srgbClr val="008000"/>
                </a:solidFill>
              </a:rPr>
              <a:t>9 millions of vehicle per year</a:t>
            </a:r>
            <a:endParaRPr lang="hr-HR" sz="1200" dirty="0">
              <a:solidFill>
                <a:srgbClr val="008000"/>
              </a:solidFill>
            </a:endParaRPr>
          </a:p>
        </p:txBody>
      </p:sp>
      <p:sp>
        <p:nvSpPr>
          <p:cNvPr id="32" name="Right Bracket 31"/>
          <p:cNvSpPr/>
          <p:nvPr/>
        </p:nvSpPr>
        <p:spPr>
          <a:xfrm>
            <a:off x="10403316" y="1272025"/>
            <a:ext cx="139471" cy="2658660"/>
          </a:xfrm>
          <a:prstGeom prst="rightBracket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73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49" y="356420"/>
            <a:ext cx="946481" cy="67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7" y="273966"/>
            <a:ext cx="1570664" cy="756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321" y="5589271"/>
            <a:ext cx="1631138" cy="688136"/>
          </a:xfrm>
          <a:prstGeom prst="rect">
            <a:avLst/>
          </a:prstGeom>
        </p:spPr>
      </p:pic>
      <p:sp>
        <p:nvSpPr>
          <p:cNvPr id="12" name="Espace réservé du texte 1"/>
          <p:cNvSpPr txBox="1">
            <a:spLocks/>
          </p:cNvSpPr>
          <p:nvPr/>
        </p:nvSpPr>
        <p:spPr>
          <a:xfrm>
            <a:off x="1135759" y="1236139"/>
            <a:ext cx="10270674" cy="42551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motorway concessionaires, there is one priority: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Fast detection of events on their networks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Several possibilities available: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Video coverage along the entire network			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 of equipped and frequent</a:t>
            </a:r>
            <a:r>
              <a:rPr kumimoji="0" lang="hr-HR" sz="16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patrol units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Istrian Motorway (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BINA ISTRA Concession– Croatia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high level of safety standards: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patrol unit per 50 km long section every 4 hrs (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x more frequent than the local legal requirement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danger persists: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network status information / no possibility to detect incidents during 4 hrs.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Solution: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of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autopiloted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drone to cover the non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surveilled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period. </a:t>
            </a:r>
          </a:p>
          <a:p>
            <a:pPr marL="1371600" marR="0" lvl="3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8227176" y="2972258"/>
            <a:ext cx="394447" cy="277906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rgbClr val="0C598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44592" y="2900541"/>
            <a:ext cx="2590381" cy="34962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Very</a:t>
            </a:r>
            <a:r>
              <a:rPr kumimoji="0" lang="hr-HR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expensive measures</a:t>
            </a:r>
          </a:p>
        </p:txBody>
      </p:sp>
    </p:spTree>
    <p:extLst>
      <p:ext uri="{BB962C8B-B14F-4D97-AF65-F5344CB8AC3E}">
        <p14:creationId xmlns:p14="http://schemas.microsoft.com/office/powerpoint/2010/main" val="198497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49" y="356420"/>
            <a:ext cx="946481" cy="67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7" y="273966"/>
            <a:ext cx="1570664" cy="756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321" y="5589271"/>
            <a:ext cx="1631138" cy="688136"/>
          </a:xfrm>
          <a:prstGeom prst="rect">
            <a:avLst/>
          </a:prstGeom>
        </p:spPr>
      </p:pic>
      <p:sp>
        <p:nvSpPr>
          <p:cNvPr id="9" name="Espace réservé du texte 1"/>
          <p:cNvSpPr txBox="1">
            <a:spLocks/>
          </p:cNvSpPr>
          <p:nvPr/>
        </p:nvSpPr>
        <p:spPr>
          <a:xfrm>
            <a:off x="676487" y="1226878"/>
            <a:ext cx="10871347" cy="40354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 VIDEO STREAM FROM VIA DRONE PATROL: </a:t>
            </a:r>
            <a:endParaRPr kumimoji="0" lang="hr-HR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  <a:hlinkClick r:id="rId5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sng" strike="noStrike" kern="1200" cap="none" spc="0" normalizeH="0" baseline="0" noProof="0" dirty="0">
                <a:ln>
                  <a:noFill/>
                </a:ln>
                <a:solidFill>
                  <a:srgbClr val="38ABE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https://www.youtube.com/watch?v=bVFu9HLTJJQ</a:t>
            </a:r>
            <a:endParaRPr kumimoji="0" lang="hr-HR" sz="1200" b="0" i="0" u="sng" strike="noStrike" kern="1200" cap="none" spc="0" normalizeH="0" baseline="0" noProof="0" dirty="0">
              <a:ln>
                <a:noFill/>
              </a:ln>
              <a:solidFill>
                <a:srgbClr val="38ABE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79" y="1770872"/>
            <a:ext cx="7287602" cy="416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6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49" y="356420"/>
            <a:ext cx="946481" cy="67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7" y="273966"/>
            <a:ext cx="1570664" cy="756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502" y="5705713"/>
            <a:ext cx="1463498" cy="617413"/>
          </a:xfrm>
          <a:prstGeom prst="rect">
            <a:avLst/>
          </a:prstGeom>
        </p:spPr>
      </p:pic>
      <p:sp>
        <p:nvSpPr>
          <p:cNvPr id="8" name="Espace réservé du texte 1"/>
          <p:cNvSpPr txBox="1">
            <a:spLocks/>
          </p:cNvSpPr>
          <p:nvPr/>
        </p:nvSpPr>
        <p:spPr>
          <a:xfrm>
            <a:off x="436103" y="912564"/>
            <a:ext cx="10814786" cy="50207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researches and preliminary tests enabled us to find the adequate device: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Very high cost/efficiency ratio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Available for use day and night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Surveillance possible also during unfavourable weather conditions (up to wind speed of 45Km/h , which gives device availability of 87% of time)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1" i="0" u="sng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Bina Istra in-house development of a software interface allowing auto-pilot functions (without human intervention):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Predefined itinerary within a authorized corridor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Real-time sending of videos to the Control Room (3G network)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Possible commands from Control Room: stationary flight, forward flight, backward flight, zooming etc. along the predefined itinerary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Autonomous landing, charging and taking off, without human intervention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 compliant with the legal framework: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Flying-over zone is within the land plots owned by the Concessionaire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No-fly zones are defined in order to avoid for the drone to fly over the Motorway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Safety system with demarcation lines/if the line is crossed, emergency landing mode is activated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Procedure of obtaining authorisation for use is ongoing with the civil aviation agency (high possibility of obtaining)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1" i="0" u="sng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 testing ongoing since March 2016: 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Preliminary results conclusive/implementation planned for October 2016 (over a section of </a:t>
            </a:r>
            <a:r>
              <a:rPr lang="hr-HR" sz="1100" b="1" dirty="0">
                <a:solidFill>
                  <a:srgbClr val="008000"/>
                </a:solidFill>
                <a:latin typeface="Calibri"/>
              </a:rPr>
              <a:t>30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Km).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investment price confirmed: 15,700 Euro</a:t>
            </a:r>
            <a:r>
              <a:rPr kumimoji="0" lang="hr-HR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r-HR" sz="11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 easily transposable within Bouygues Construction: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Longitudinal construction sites (construction of railways, motorway networks,…)</a:t>
            </a: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Enables surveillance, monitoring of construction progress, avoids trips within areas which require systematic control for safety and security reasons.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3849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150</TotalTime>
  <Words>504</Words>
  <Application>Microsoft Office PowerPoint</Application>
  <PresentationFormat>Widescreen</PresentationFormat>
  <Paragraphs>78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 Balde</dc:creator>
  <cp:lastModifiedBy>Ivica Šuran</cp:lastModifiedBy>
  <cp:revision>17</cp:revision>
  <dcterms:created xsi:type="dcterms:W3CDTF">2016-09-05T07:19:57Z</dcterms:created>
  <dcterms:modified xsi:type="dcterms:W3CDTF">2022-02-01T11:44:41Z</dcterms:modified>
</cp:coreProperties>
</file>